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4"/>
  </p:sldMasterIdLst>
  <p:sldIdLst>
    <p:sldId id="257" r:id="rId5"/>
    <p:sldId id="262" r:id="rId6"/>
    <p:sldId id="263" r:id="rId7"/>
    <p:sldId id="264" r:id="rId8"/>
    <p:sldId id="265" r:id="rId9"/>
    <p:sldId id="266" r:id="rId10"/>
    <p:sldId id="267" r:id="rId11"/>
    <p:sldId id="268" r:id="rId12"/>
    <p:sldId id="269" r:id="rId13"/>
    <p:sldId id="270" r:id="rId14"/>
    <p:sldId id="271" r:id="rId15"/>
    <p:sldId id="273" r:id="rId16"/>
    <p:sldId id="272" r:id="rId17"/>
    <p:sldId id="274" r:id="rId18"/>
    <p:sldId id="27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19" autoAdjust="0"/>
  </p:normalViewPr>
  <p:slideViewPr>
    <p:cSldViewPr snapToGrid="0">
      <p:cViewPr varScale="1">
        <p:scale>
          <a:sx n="114" d="100"/>
          <a:sy n="114" d="100"/>
        </p:scale>
        <p:origin x="36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11/26/2021</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11/26/2021</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11/26/2021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11/26/2021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11/26/2021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11/26/2021</a:t>
            </a:fld>
            <a:endParaRPr lang="en-US" dirty="0"/>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dirty="0"/>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11/26/2021</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dirty="0"/>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11/26/2021</a:t>
            </a:fld>
            <a:endParaRPr lang="en-US" dirty="0"/>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academic.oup.com/cybersecurity/article/2/1/29/2629554"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abstract image">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80" cy="6857990"/>
          </a:xfrm>
          <a:prstGeom prst="rect">
            <a:avLst/>
          </a:prstGeom>
        </p:spPr>
      </p:pic>
      <p:sp>
        <p:nvSpPr>
          <p:cNvPr id="82" name="Rectangle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5067"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84" name="Rectangle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1010"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6033793" y="2355458"/>
            <a:ext cx="4775075" cy="1630907"/>
          </a:xfrm>
        </p:spPr>
        <p:txBody>
          <a:bodyPr>
            <a:noAutofit/>
          </a:bodyPr>
          <a:lstStyle/>
          <a:p>
            <a:r>
              <a:rPr lang="en-US" sz="3200" dirty="0">
                <a:solidFill>
                  <a:schemeClr val="tx1"/>
                </a:solidFill>
              </a:rPr>
              <a:t>Economics of Mandatory Cybersecurity Breach Reporting</a:t>
            </a: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6033793" y="3995988"/>
            <a:ext cx="4775075" cy="559656"/>
          </a:xfrm>
        </p:spPr>
        <p:txBody>
          <a:bodyPr>
            <a:normAutofit/>
          </a:bodyPr>
          <a:lstStyle/>
          <a:p>
            <a:pPr>
              <a:spcAft>
                <a:spcPts val="600"/>
              </a:spcAft>
            </a:pPr>
            <a:r>
              <a:rPr lang="en-US" dirty="0">
                <a:solidFill>
                  <a:schemeClr val="tx1"/>
                </a:solidFill>
              </a:rPr>
              <a:t>Jamie Munro</a:t>
            </a: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0D970-7D2C-40CB-A1B5-777724CFD379}"/>
              </a:ext>
            </a:extLst>
          </p:cNvPr>
          <p:cNvSpPr>
            <a:spLocks noGrp="1"/>
          </p:cNvSpPr>
          <p:nvPr>
            <p:ph type="title"/>
          </p:nvPr>
        </p:nvSpPr>
        <p:spPr/>
        <p:txBody>
          <a:bodyPr/>
          <a:lstStyle/>
          <a:p>
            <a:r>
              <a:rPr lang="en-GB" dirty="0"/>
              <a:t>Findings from the model (continued)</a:t>
            </a:r>
          </a:p>
        </p:txBody>
      </p:sp>
      <p:sp>
        <p:nvSpPr>
          <p:cNvPr id="3" name="Content Placeholder 2">
            <a:extLst>
              <a:ext uri="{FF2B5EF4-FFF2-40B4-BE49-F238E27FC236}">
                <a16:creationId xmlns:a16="http://schemas.microsoft.com/office/drawing/2014/main" id="{4F9D592A-FE4D-4EFF-884F-81D3B7E23A9D}"/>
              </a:ext>
            </a:extLst>
          </p:cNvPr>
          <p:cNvSpPr>
            <a:spLocks noGrp="1"/>
          </p:cNvSpPr>
          <p:nvPr>
            <p:ph idx="1"/>
          </p:nvPr>
        </p:nvSpPr>
        <p:spPr/>
        <p:txBody>
          <a:bodyPr/>
          <a:lstStyle/>
          <a:p>
            <a:r>
              <a:rPr lang="en-GB" dirty="0"/>
              <a:t>Regulators can </a:t>
            </a:r>
            <a:r>
              <a:rPr lang="en-GB" b="1" dirty="0"/>
              <a:t>increase</a:t>
            </a:r>
            <a:r>
              <a:rPr lang="en-GB" dirty="0"/>
              <a:t> the share of firms that comply by increasing sanction severity</a:t>
            </a:r>
          </a:p>
          <a:p>
            <a:r>
              <a:rPr lang="en-GB" dirty="0"/>
              <a:t>However if the sanctions are set </a:t>
            </a:r>
            <a:r>
              <a:rPr lang="en-GB" b="1" dirty="0"/>
              <a:t>too high</a:t>
            </a:r>
            <a:r>
              <a:rPr lang="en-GB" dirty="0"/>
              <a:t>:</a:t>
            </a:r>
          </a:p>
          <a:p>
            <a:pPr lvl="1"/>
            <a:r>
              <a:rPr lang="en-GB" dirty="0"/>
              <a:t>Sanction may drive firm bankrupt and is therefore uncollectible</a:t>
            </a:r>
          </a:p>
          <a:p>
            <a:pPr lvl="1"/>
            <a:r>
              <a:rPr lang="en-GB" dirty="0"/>
              <a:t>Firms may over invest in security which could lower productivity</a:t>
            </a:r>
          </a:p>
          <a:p>
            <a:pPr lvl="1"/>
            <a:r>
              <a:rPr lang="en-GB" dirty="0"/>
              <a:t>Intrusion detection is not 100% reliable and so honest (but unsecure) firms may be penalised</a:t>
            </a:r>
          </a:p>
          <a:p>
            <a:r>
              <a:rPr lang="en-GB" dirty="0"/>
              <a:t>Firms can benefit from the </a:t>
            </a:r>
            <a:r>
              <a:rPr lang="en-GB" b="1" dirty="0"/>
              <a:t>collective knowledge</a:t>
            </a:r>
            <a:r>
              <a:rPr lang="en-GB" dirty="0"/>
              <a:t> gathered by the regulator</a:t>
            </a:r>
          </a:p>
        </p:txBody>
      </p:sp>
    </p:spTree>
    <p:extLst>
      <p:ext uri="{BB962C8B-B14F-4D97-AF65-F5344CB8AC3E}">
        <p14:creationId xmlns:p14="http://schemas.microsoft.com/office/powerpoint/2010/main" val="4146722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975AA-D227-4AFB-9E6F-679A5340B929}"/>
              </a:ext>
            </a:extLst>
          </p:cNvPr>
          <p:cNvSpPr>
            <a:spLocks noGrp="1"/>
          </p:cNvSpPr>
          <p:nvPr>
            <p:ph type="title"/>
          </p:nvPr>
        </p:nvSpPr>
        <p:spPr/>
        <p:txBody>
          <a:bodyPr/>
          <a:lstStyle/>
          <a:p>
            <a:r>
              <a:rPr lang="en-GB" dirty="0"/>
              <a:t>Conclusions from the model</a:t>
            </a:r>
          </a:p>
        </p:txBody>
      </p:sp>
      <p:sp>
        <p:nvSpPr>
          <p:cNvPr id="3" name="Content Placeholder 2">
            <a:extLst>
              <a:ext uri="{FF2B5EF4-FFF2-40B4-BE49-F238E27FC236}">
                <a16:creationId xmlns:a16="http://schemas.microsoft.com/office/drawing/2014/main" id="{7527BC05-A03D-490E-BFA8-84E447056949}"/>
              </a:ext>
            </a:extLst>
          </p:cNvPr>
          <p:cNvSpPr>
            <a:spLocks noGrp="1"/>
          </p:cNvSpPr>
          <p:nvPr>
            <p:ph idx="1"/>
          </p:nvPr>
        </p:nvSpPr>
        <p:spPr/>
        <p:txBody>
          <a:bodyPr/>
          <a:lstStyle/>
          <a:p>
            <a:r>
              <a:rPr lang="en-GB" dirty="0"/>
              <a:t>If disclosure costs are high and the regulator does not impose audits, firms are </a:t>
            </a:r>
            <a:r>
              <a:rPr lang="en-GB" b="1" dirty="0"/>
              <a:t>not</a:t>
            </a:r>
            <a:r>
              <a:rPr lang="en-GB" dirty="0"/>
              <a:t> incentivised to report breaches and less benefit can be derived from collective knowledge</a:t>
            </a:r>
          </a:p>
          <a:p>
            <a:r>
              <a:rPr lang="en-GB" dirty="0"/>
              <a:t>If security audit and sanctions are imposed, firms </a:t>
            </a:r>
            <a:r>
              <a:rPr lang="en-GB" b="1"/>
              <a:t>can</a:t>
            </a:r>
            <a:r>
              <a:rPr lang="en-GB"/>
              <a:t> be </a:t>
            </a:r>
            <a:r>
              <a:rPr lang="en-GB" dirty="0"/>
              <a:t>incentivised to report breaches through careful selection of the sanction severity and audit probability</a:t>
            </a:r>
          </a:p>
          <a:p>
            <a:r>
              <a:rPr lang="en-GB" dirty="0"/>
              <a:t>Mandatory reporting laws are most effective when disclosure costs are low</a:t>
            </a:r>
          </a:p>
          <a:p>
            <a:r>
              <a:rPr lang="en-GB" dirty="0"/>
              <a:t>Mandatory reporting laws are unlikely to be effective if disclosure costs significantly exceed direct costs</a:t>
            </a:r>
          </a:p>
        </p:txBody>
      </p:sp>
    </p:spTree>
    <p:extLst>
      <p:ext uri="{BB962C8B-B14F-4D97-AF65-F5344CB8AC3E}">
        <p14:creationId xmlns:p14="http://schemas.microsoft.com/office/powerpoint/2010/main" val="1258172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2D236-E423-4C5E-99DA-8ED19A006AE8}"/>
              </a:ext>
            </a:extLst>
          </p:cNvPr>
          <p:cNvSpPr>
            <a:spLocks noGrp="1"/>
          </p:cNvSpPr>
          <p:nvPr>
            <p:ph type="title"/>
          </p:nvPr>
        </p:nvSpPr>
        <p:spPr/>
        <p:txBody>
          <a:bodyPr/>
          <a:lstStyle/>
          <a:p>
            <a:r>
              <a:rPr lang="en-GB" dirty="0"/>
              <a:t>Critique</a:t>
            </a:r>
          </a:p>
        </p:txBody>
      </p:sp>
      <p:sp>
        <p:nvSpPr>
          <p:cNvPr id="3" name="Content Placeholder 2">
            <a:extLst>
              <a:ext uri="{FF2B5EF4-FFF2-40B4-BE49-F238E27FC236}">
                <a16:creationId xmlns:a16="http://schemas.microsoft.com/office/drawing/2014/main" id="{72304835-14F8-47DD-9085-5BEE1E556452}"/>
              </a:ext>
            </a:extLst>
          </p:cNvPr>
          <p:cNvSpPr>
            <a:spLocks noGrp="1"/>
          </p:cNvSpPr>
          <p:nvPr>
            <p:ph idx="1"/>
          </p:nvPr>
        </p:nvSpPr>
        <p:spPr/>
        <p:txBody>
          <a:bodyPr/>
          <a:lstStyle/>
          <a:p>
            <a:r>
              <a:rPr lang="en-GB" dirty="0"/>
              <a:t>Model was not able to quantify all direct and indirect costs</a:t>
            </a:r>
          </a:p>
          <a:p>
            <a:r>
              <a:rPr lang="en-GB" dirty="0"/>
              <a:t>Cost of carrying out security audits may outweigh the societal benefits:</a:t>
            </a:r>
          </a:p>
          <a:p>
            <a:pPr lvl="1"/>
            <a:r>
              <a:rPr lang="en-GB" dirty="0"/>
              <a:t>This is not considered by the model</a:t>
            </a:r>
          </a:p>
          <a:p>
            <a:r>
              <a:rPr lang="en-GB" dirty="0"/>
              <a:t>Societal benefits assume that the regulator is able to derive useful insights from reports:</a:t>
            </a:r>
          </a:p>
          <a:p>
            <a:pPr lvl="1"/>
            <a:r>
              <a:rPr lang="en-GB" dirty="0"/>
              <a:t>This is not quantified by the model</a:t>
            </a:r>
          </a:p>
          <a:p>
            <a:r>
              <a:rPr lang="en-GB" dirty="0"/>
              <a:t>Over reporting can damage the quality of data</a:t>
            </a:r>
          </a:p>
          <a:p>
            <a:r>
              <a:rPr lang="en-GB" dirty="0"/>
              <a:t>Over investment in security may be unproductive</a:t>
            </a:r>
          </a:p>
          <a:p>
            <a:r>
              <a:rPr lang="en-GB" i="1" dirty="0"/>
              <a:t>Random security audits are exploitable:</a:t>
            </a:r>
          </a:p>
          <a:p>
            <a:pPr lvl="1"/>
            <a:r>
              <a:rPr lang="en-GB" i="1" dirty="0"/>
              <a:t>Paper suggests that only firms who </a:t>
            </a:r>
            <a:r>
              <a:rPr lang="en-GB" b="1" i="1" dirty="0"/>
              <a:t>do not</a:t>
            </a:r>
            <a:r>
              <a:rPr lang="en-GB" i="1" dirty="0"/>
              <a:t> report a breach would be audited – strategic disclosure</a:t>
            </a:r>
          </a:p>
          <a:p>
            <a:pPr lvl="1"/>
            <a:r>
              <a:rPr lang="en-GB" i="1" dirty="0"/>
              <a:t>Firms could use political connections to avoid audits</a:t>
            </a:r>
          </a:p>
          <a:p>
            <a:pPr lvl="1"/>
            <a:r>
              <a:rPr lang="en-GB" i="1" dirty="0"/>
              <a:t>Firms could use techniques to deceive an audit</a:t>
            </a:r>
          </a:p>
          <a:p>
            <a:endParaRPr lang="en-GB" dirty="0"/>
          </a:p>
        </p:txBody>
      </p:sp>
    </p:spTree>
    <p:extLst>
      <p:ext uri="{BB962C8B-B14F-4D97-AF65-F5344CB8AC3E}">
        <p14:creationId xmlns:p14="http://schemas.microsoft.com/office/powerpoint/2010/main" val="173464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A2A20-0790-45A4-84B6-28C6B27A4908}"/>
              </a:ext>
            </a:extLst>
          </p:cNvPr>
          <p:cNvSpPr>
            <a:spLocks noGrp="1"/>
          </p:cNvSpPr>
          <p:nvPr>
            <p:ph type="title"/>
          </p:nvPr>
        </p:nvSpPr>
        <p:spPr/>
        <p:txBody>
          <a:bodyPr/>
          <a:lstStyle/>
          <a:p>
            <a:r>
              <a:rPr lang="en-GB" dirty="0"/>
              <a:t>Praise</a:t>
            </a:r>
          </a:p>
        </p:txBody>
      </p:sp>
      <p:sp>
        <p:nvSpPr>
          <p:cNvPr id="3" name="Content Placeholder 2">
            <a:extLst>
              <a:ext uri="{FF2B5EF4-FFF2-40B4-BE49-F238E27FC236}">
                <a16:creationId xmlns:a16="http://schemas.microsoft.com/office/drawing/2014/main" id="{81627862-2A80-4F0F-852F-91A170132B68}"/>
              </a:ext>
            </a:extLst>
          </p:cNvPr>
          <p:cNvSpPr>
            <a:spLocks noGrp="1"/>
          </p:cNvSpPr>
          <p:nvPr>
            <p:ph idx="1"/>
          </p:nvPr>
        </p:nvSpPr>
        <p:spPr/>
        <p:txBody>
          <a:bodyPr/>
          <a:lstStyle/>
          <a:p>
            <a:r>
              <a:rPr lang="en-GB" dirty="0"/>
              <a:t>Collective knowledge can be utilised in a variety of ways:</a:t>
            </a:r>
          </a:p>
          <a:p>
            <a:pPr lvl="1"/>
            <a:r>
              <a:rPr lang="en-GB" dirty="0"/>
              <a:t>Reduce security interdependence</a:t>
            </a:r>
          </a:p>
          <a:p>
            <a:pPr lvl="1"/>
            <a:r>
              <a:rPr lang="en-GB" dirty="0"/>
              <a:t>Make more efficient security investments possibly driving down costs</a:t>
            </a:r>
          </a:p>
          <a:p>
            <a:pPr lvl="1"/>
            <a:r>
              <a:rPr lang="en-GB" dirty="0"/>
              <a:t>Reduce the probability of similar breaches occurring in future</a:t>
            </a:r>
          </a:p>
          <a:p>
            <a:r>
              <a:rPr lang="en-GB" dirty="0"/>
              <a:t>Firms are incentivised to invest and develop better security systems</a:t>
            </a:r>
          </a:p>
          <a:p>
            <a:r>
              <a:rPr lang="en-GB" i="1" dirty="0"/>
              <a:t>Breach reports could be used as security datasets and case studies for research and educational purposes</a:t>
            </a:r>
          </a:p>
          <a:p>
            <a:r>
              <a:rPr lang="en-GB" i="1" dirty="0"/>
              <a:t>Customers have the right to know when their data has been breached:</a:t>
            </a:r>
          </a:p>
          <a:p>
            <a:pPr lvl="1"/>
            <a:r>
              <a:rPr lang="en-GB" i="1" dirty="0"/>
              <a:t>Paper focuses on economic benefits and does not discuss moral benefits</a:t>
            </a:r>
          </a:p>
        </p:txBody>
      </p:sp>
    </p:spTree>
    <p:extLst>
      <p:ext uri="{BB962C8B-B14F-4D97-AF65-F5344CB8AC3E}">
        <p14:creationId xmlns:p14="http://schemas.microsoft.com/office/powerpoint/2010/main" val="897821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E7F69-2237-4A83-8E2C-C7FE55201AF8}"/>
              </a:ext>
            </a:extLst>
          </p:cNvPr>
          <p:cNvSpPr>
            <a:spLocks noGrp="1"/>
          </p:cNvSpPr>
          <p:nvPr>
            <p:ph type="title"/>
          </p:nvPr>
        </p:nvSpPr>
        <p:spPr/>
        <p:txBody>
          <a:bodyPr/>
          <a:lstStyle/>
          <a:p>
            <a:r>
              <a:rPr lang="en-GB" dirty="0"/>
              <a:t>Critical Systems</a:t>
            </a:r>
          </a:p>
        </p:txBody>
      </p:sp>
      <p:sp>
        <p:nvSpPr>
          <p:cNvPr id="3" name="Content Placeholder 2">
            <a:extLst>
              <a:ext uri="{FF2B5EF4-FFF2-40B4-BE49-F238E27FC236}">
                <a16:creationId xmlns:a16="http://schemas.microsoft.com/office/drawing/2014/main" id="{1295B354-11A4-4B44-9406-B097C50038E4}"/>
              </a:ext>
            </a:extLst>
          </p:cNvPr>
          <p:cNvSpPr>
            <a:spLocks noGrp="1"/>
          </p:cNvSpPr>
          <p:nvPr>
            <p:ph idx="1"/>
          </p:nvPr>
        </p:nvSpPr>
        <p:spPr/>
        <p:txBody>
          <a:bodyPr/>
          <a:lstStyle/>
          <a:p>
            <a:r>
              <a:rPr lang="en-GB" i="1" dirty="0"/>
              <a:t>Security is often an essential component of critical systems</a:t>
            </a:r>
          </a:p>
          <a:p>
            <a:r>
              <a:rPr lang="en-GB" i="1" dirty="0"/>
              <a:t>Critical systems can benefit from information provided by the mandatory reports from other systems</a:t>
            </a:r>
          </a:p>
          <a:p>
            <a:r>
              <a:rPr lang="en-GB" i="1" dirty="0"/>
              <a:t>Critical systems can benefit from the collective knowledge of the regulator</a:t>
            </a:r>
          </a:p>
          <a:p>
            <a:r>
              <a:rPr lang="en-GB" i="1" dirty="0"/>
              <a:t>Security breach reporting is appropriate for many critical systems</a:t>
            </a:r>
          </a:p>
        </p:txBody>
      </p:sp>
    </p:spTree>
    <p:extLst>
      <p:ext uri="{BB962C8B-B14F-4D97-AF65-F5344CB8AC3E}">
        <p14:creationId xmlns:p14="http://schemas.microsoft.com/office/powerpoint/2010/main" val="1457664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abstract image">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80" cy="6857990"/>
          </a:xfrm>
          <a:prstGeom prst="rect">
            <a:avLst/>
          </a:prstGeom>
        </p:spPr>
      </p:pic>
      <p:sp>
        <p:nvSpPr>
          <p:cNvPr id="82" name="Rectangle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5067"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84" name="Rectangle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1010"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6033793" y="2634316"/>
            <a:ext cx="4775075" cy="1630907"/>
          </a:xfrm>
        </p:spPr>
        <p:txBody>
          <a:bodyPr>
            <a:noAutofit/>
          </a:bodyPr>
          <a:lstStyle/>
          <a:p>
            <a:r>
              <a:rPr lang="en-US" sz="6000" dirty="0">
                <a:solidFill>
                  <a:schemeClr val="tx1"/>
                </a:solidFill>
              </a:rPr>
              <a:t>Questions?</a:t>
            </a:r>
          </a:p>
        </p:txBody>
      </p:sp>
    </p:spTree>
    <p:extLst>
      <p:ext uri="{BB962C8B-B14F-4D97-AF65-F5344CB8AC3E}">
        <p14:creationId xmlns:p14="http://schemas.microsoft.com/office/powerpoint/2010/main" val="2484026804"/>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9BB85-942C-4521-A7C1-56B57E49CFE7}"/>
              </a:ext>
            </a:extLst>
          </p:cNvPr>
          <p:cNvSpPr>
            <a:spLocks noGrp="1"/>
          </p:cNvSpPr>
          <p:nvPr>
            <p:ph type="title"/>
          </p:nvPr>
        </p:nvSpPr>
        <p:spPr/>
        <p:txBody>
          <a:bodyPr>
            <a:normAutofit/>
          </a:bodyPr>
          <a:lstStyle/>
          <a:p>
            <a:r>
              <a:rPr lang="en-GB" dirty="0"/>
              <a:t>Economics of Mandatory Cybersecurity Breach Reporting</a:t>
            </a:r>
          </a:p>
        </p:txBody>
      </p:sp>
      <p:sp>
        <p:nvSpPr>
          <p:cNvPr id="3" name="Content Placeholder 2">
            <a:extLst>
              <a:ext uri="{FF2B5EF4-FFF2-40B4-BE49-F238E27FC236}">
                <a16:creationId xmlns:a16="http://schemas.microsoft.com/office/drawing/2014/main" id="{EC9C2846-F8AC-46F0-92C4-D4D7FAE152AD}"/>
              </a:ext>
            </a:extLst>
          </p:cNvPr>
          <p:cNvSpPr>
            <a:spLocks noGrp="1"/>
          </p:cNvSpPr>
          <p:nvPr>
            <p:ph idx="1"/>
          </p:nvPr>
        </p:nvSpPr>
        <p:spPr/>
        <p:txBody>
          <a:bodyPr>
            <a:normAutofit/>
          </a:bodyPr>
          <a:lstStyle/>
          <a:p>
            <a:r>
              <a:rPr lang="en-GB" b="1" dirty="0"/>
              <a:t>Stefan </a:t>
            </a:r>
            <a:r>
              <a:rPr lang="en-GB" b="1" dirty="0" err="1"/>
              <a:t>Laube</a:t>
            </a:r>
            <a:endParaRPr lang="en-GB" b="1" dirty="0"/>
          </a:p>
          <a:p>
            <a:r>
              <a:rPr lang="en-GB" b="1" dirty="0"/>
              <a:t>Rainer </a:t>
            </a:r>
            <a:r>
              <a:rPr lang="en-GB" b="1" dirty="0" err="1"/>
              <a:t>Böhme</a:t>
            </a:r>
            <a:endParaRPr lang="en-GB" b="1" dirty="0"/>
          </a:p>
          <a:p>
            <a:r>
              <a:rPr lang="en-GB" dirty="0"/>
              <a:t>Published in 2016</a:t>
            </a:r>
          </a:p>
          <a:p>
            <a:r>
              <a:rPr lang="en-GB" dirty="0"/>
              <a:t>Looks at the economic impacts of forcing firms to report cybersecurity breaches</a:t>
            </a:r>
          </a:p>
          <a:p>
            <a:r>
              <a:rPr lang="en-GB" dirty="0"/>
              <a:t>Research question:</a:t>
            </a:r>
          </a:p>
          <a:p>
            <a:pPr lvl="1"/>
            <a:r>
              <a:rPr lang="en-GB" dirty="0"/>
              <a:t>“Mandatory security breach reporting to authorities enforced with audits and sanctions, may change the incentives of firms to invest in security and share breach information. Under what circumstances does this change lead to a higher overall level of information security, and lower social costs?”</a:t>
            </a:r>
          </a:p>
          <a:p>
            <a:r>
              <a:rPr lang="en-GB" dirty="0">
                <a:hlinkClick r:id="rId2"/>
              </a:rPr>
              <a:t>https://academic.oup.com/cybersecurity/article/2/1/29/2629554</a:t>
            </a:r>
            <a:r>
              <a:rPr lang="en-GB" dirty="0"/>
              <a:t> </a:t>
            </a:r>
          </a:p>
        </p:txBody>
      </p:sp>
    </p:spTree>
    <p:extLst>
      <p:ext uri="{BB962C8B-B14F-4D97-AF65-F5344CB8AC3E}">
        <p14:creationId xmlns:p14="http://schemas.microsoft.com/office/powerpoint/2010/main" val="3139330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7520E-FC04-45E2-AFA6-25F136DF5703}"/>
              </a:ext>
            </a:extLst>
          </p:cNvPr>
          <p:cNvSpPr>
            <a:spLocks noGrp="1"/>
          </p:cNvSpPr>
          <p:nvPr>
            <p:ph type="title"/>
          </p:nvPr>
        </p:nvSpPr>
        <p:spPr/>
        <p:txBody>
          <a:bodyPr/>
          <a:lstStyle/>
          <a:p>
            <a:r>
              <a:rPr lang="en-GB" dirty="0"/>
              <a:t>Definitions</a:t>
            </a:r>
          </a:p>
        </p:txBody>
      </p:sp>
      <p:sp>
        <p:nvSpPr>
          <p:cNvPr id="3" name="Content Placeholder 2">
            <a:extLst>
              <a:ext uri="{FF2B5EF4-FFF2-40B4-BE49-F238E27FC236}">
                <a16:creationId xmlns:a16="http://schemas.microsoft.com/office/drawing/2014/main" id="{4996407C-E639-45D9-82F4-13BB873673A7}"/>
              </a:ext>
            </a:extLst>
          </p:cNvPr>
          <p:cNvSpPr>
            <a:spLocks noGrp="1"/>
          </p:cNvSpPr>
          <p:nvPr>
            <p:ph idx="1"/>
          </p:nvPr>
        </p:nvSpPr>
        <p:spPr/>
        <p:txBody>
          <a:bodyPr/>
          <a:lstStyle/>
          <a:p>
            <a:r>
              <a:rPr lang="en-GB" b="1" dirty="0"/>
              <a:t>Security</a:t>
            </a:r>
            <a:r>
              <a:rPr lang="en-GB" dirty="0"/>
              <a:t>:</a:t>
            </a:r>
          </a:p>
          <a:p>
            <a:pPr lvl="1"/>
            <a:r>
              <a:rPr lang="en-GB" dirty="0"/>
              <a:t>Protection of the availability, integrity and confidentiality of an asset</a:t>
            </a:r>
          </a:p>
          <a:p>
            <a:r>
              <a:rPr lang="en-GB" b="1" dirty="0"/>
              <a:t>Breach</a:t>
            </a:r>
            <a:r>
              <a:rPr lang="en-GB" dirty="0"/>
              <a:t>:</a:t>
            </a:r>
          </a:p>
          <a:p>
            <a:pPr lvl="1"/>
            <a:r>
              <a:rPr lang="en-GB" dirty="0"/>
              <a:t>Violation of at least one of the above factors</a:t>
            </a:r>
          </a:p>
          <a:p>
            <a:r>
              <a:rPr lang="en-GB" b="1" dirty="0"/>
              <a:t>Costs</a:t>
            </a:r>
            <a:r>
              <a:rPr lang="en-GB" dirty="0"/>
              <a:t> associated to breaches:</a:t>
            </a:r>
          </a:p>
          <a:p>
            <a:pPr lvl="1"/>
            <a:r>
              <a:rPr lang="en-GB" dirty="0"/>
              <a:t>Direct costs – cost of fixing the direct damage caused by the breach e.g. removal of malware from breached system</a:t>
            </a:r>
          </a:p>
          <a:p>
            <a:pPr lvl="1"/>
            <a:r>
              <a:rPr lang="en-GB" dirty="0"/>
              <a:t>Indirect costs – intangible costs associated with breach e.g. reputation damage as a result of disclosing breach</a:t>
            </a:r>
          </a:p>
          <a:p>
            <a:r>
              <a:rPr lang="en-GB" b="1" dirty="0"/>
              <a:t>Disclosure costs:</a:t>
            </a:r>
          </a:p>
          <a:p>
            <a:pPr lvl="1"/>
            <a:r>
              <a:rPr lang="en-GB" dirty="0"/>
              <a:t>Costs specifically resulting from disclosing a security breach</a:t>
            </a:r>
          </a:p>
          <a:p>
            <a:pPr lvl="1"/>
            <a:r>
              <a:rPr lang="en-GB" dirty="0"/>
              <a:t>Form of indirect cost</a:t>
            </a:r>
          </a:p>
        </p:txBody>
      </p:sp>
    </p:spTree>
    <p:extLst>
      <p:ext uri="{BB962C8B-B14F-4D97-AF65-F5344CB8AC3E}">
        <p14:creationId xmlns:p14="http://schemas.microsoft.com/office/powerpoint/2010/main" val="1808984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898BB-874A-467F-8595-749F63AD0042}"/>
              </a:ext>
            </a:extLst>
          </p:cNvPr>
          <p:cNvSpPr>
            <a:spLocks noGrp="1"/>
          </p:cNvSpPr>
          <p:nvPr>
            <p:ph type="title"/>
          </p:nvPr>
        </p:nvSpPr>
        <p:spPr/>
        <p:txBody>
          <a:bodyPr/>
          <a:lstStyle/>
          <a:p>
            <a:r>
              <a:rPr lang="en-GB" dirty="0"/>
              <a:t>Why mandate breach reporting?</a:t>
            </a:r>
          </a:p>
        </p:txBody>
      </p:sp>
      <p:sp>
        <p:nvSpPr>
          <p:cNvPr id="3" name="Content Placeholder 2">
            <a:extLst>
              <a:ext uri="{FF2B5EF4-FFF2-40B4-BE49-F238E27FC236}">
                <a16:creationId xmlns:a16="http://schemas.microsoft.com/office/drawing/2014/main" id="{7AD391ED-5592-4DEB-90D1-94D92A02F7AD}"/>
              </a:ext>
            </a:extLst>
          </p:cNvPr>
          <p:cNvSpPr>
            <a:spLocks noGrp="1"/>
          </p:cNvSpPr>
          <p:nvPr>
            <p:ph idx="1"/>
          </p:nvPr>
        </p:nvSpPr>
        <p:spPr/>
        <p:txBody>
          <a:bodyPr/>
          <a:lstStyle/>
          <a:p>
            <a:r>
              <a:rPr lang="en-GB" dirty="0"/>
              <a:t>Firms lose an average of 2.1% of their market value in the first 2 days after a breach is reported</a:t>
            </a:r>
          </a:p>
          <a:p>
            <a:r>
              <a:rPr lang="en-GB" dirty="0"/>
              <a:t>Some (Cavusoglu et al) have argued that indirect costs usually exceed direct costs</a:t>
            </a:r>
          </a:p>
          <a:p>
            <a:r>
              <a:rPr lang="en-GB" dirty="0"/>
              <a:t>Today’s IT systems are very </a:t>
            </a:r>
            <a:r>
              <a:rPr lang="en-GB" b="1" dirty="0"/>
              <a:t>interdependent </a:t>
            </a:r>
            <a:r>
              <a:rPr lang="en-GB" dirty="0"/>
              <a:t>meaning that  a breach at one firm may effect many others</a:t>
            </a:r>
          </a:p>
          <a:p>
            <a:pPr lvl="1"/>
            <a:r>
              <a:rPr lang="en-GB" dirty="0"/>
              <a:t>In economics this is called a </a:t>
            </a:r>
            <a:r>
              <a:rPr lang="en-GB" b="1" dirty="0"/>
              <a:t>negative externality </a:t>
            </a:r>
          </a:p>
          <a:p>
            <a:pPr lvl="1"/>
            <a:r>
              <a:rPr lang="en-GB" i="1" dirty="0"/>
              <a:t>Data breaches can have a massive impact of customer’s who have entrusted their data to a firm</a:t>
            </a:r>
          </a:p>
          <a:p>
            <a:r>
              <a:rPr lang="en-GB" dirty="0"/>
              <a:t>All of these factors mean:</a:t>
            </a:r>
          </a:p>
          <a:p>
            <a:pPr marL="617220" lvl="1" indent="-342900">
              <a:buFont typeface="+mj-lt"/>
              <a:buAutoNum type="arabicPeriod"/>
            </a:pPr>
            <a:r>
              <a:rPr lang="en-GB" dirty="0"/>
              <a:t>Firms may have an incentive to </a:t>
            </a:r>
            <a:r>
              <a:rPr lang="en-GB" b="1" dirty="0"/>
              <a:t>cover up</a:t>
            </a:r>
            <a:r>
              <a:rPr lang="en-GB" dirty="0"/>
              <a:t> security breaches and not disclose them to regulators, investors and customers.</a:t>
            </a:r>
          </a:p>
          <a:p>
            <a:pPr marL="617220" lvl="1" indent="-342900">
              <a:buFont typeface="+mj-lt"/>
              <a:buAutoNum type="arabicPeriod"/>
            </a:pPr>
            <a:r>
              <a:rPr lang="en-GB" dirty="0"/>
              <a:t>The presence of negative externalities mean that a government intervention could be justified</a:t>
            </a:r>
          </a:p>
        </p:txBody>
      </p:sp>
    </p:spTree>
    <p:extLst>
      <p:ext uri="{BB962C8B-B14F-4D97-AF65-F5344CB8AC3E}">
        <p14:creationId xmlns:p14="http://schemas.microsoft.com/office/powerpoint/2010/main" val="642011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2AB5C-2EF5-44EF-9A7F-26FE79E86D7E}"/>
              </a:ext>
            </a:extLst>
          </p:cNvPr>
          <p:cNvSpPr>
            <a:spLocks noGrp="1"/>
          </p:cNvSpPr>
          <p:nvPr>
            <p:ph type="title"/>
          </p:nvPr>
        </p:nvSpPr>
        <p:spPr/>
        <p:txBody>
          <a:bodyPr/>
          <a:lstStyle/>
          <a:p>
            <a:r>
              <a:rPr lang="en-GB" dirty="0"/>
              <a:t>Benefits of mandatory breach reporting</a:t>
            </a:r>
          </a:p>
        </p:txBody>
      </p:sp>
      <p:sp>
        <p:nvSpPr>
          <p:cNvPr id="3" name="Content Placeholder 2">
            <a:extLst>
              <a:ext uri="{FF2B5EF4-FFF2-40B4-BE49-F238E27FC236}">
                <a16:creationId xmlns:a16="http://schemas.microsoft.com/office/drawing/2014/main" id="{D51F555C-6453-4558-91AA-AF3B1EE72EB6}"/>
              </a:ext>
            </a:extLst>
          </p:cNvPr>
          <p:cNvSpPr>
            <a:spLocks noGrp="1"/>
          </p:cNvSpPr>
          <p:nvPr>
            <p:ph idx="1"/>
          </p:nvPr>
        </p:nvSpPr>
        <p:spPr/>
        <p:txBody>
          <a:bodyPr/>
          <a:lstStyle/>
          <a:p>
            <a:r>
              <a:rPr lang="en-GB" b="1" dirty="0"/>
              <a:t>Increase the risks </a:t>
            </a:r>
            <a:r>
              <a:rPr lang="en-GB" dirty="0"/>
              <a:t>to firms covering up security breaches</a:t>
            </a:r>
          </a:p>
          <a:p>
            <a:r>
              <a:rPr lang="en-GB" dirty="0"/>
              <a:t>Force firms to be more </a:t>
            </a:r>
            <a:r>
              <a:rPr lang="en-GB" b="1" dirty="0"/>
              <a:t>transparent</a:t>
            </a:r>
          </a:p>
          <a:p>
            <a:r>
              <a:rPr lang="en-GB" dirty="0"/>
              <a:t>Incentivise firms to </a:t>
            </a:r>
            <a:r>
              <a:rPr lang="en-GB" b="1" dirty="0"/>
              <a:t>invest</a:t>
            </a:r>
            <a:r>
              <a:rPr lang="en-GB" dirty="0"/>
              <a:t> in cybersecurity</a:t>
            </a:r>
          </a:p>
          <a:p>
            <a:r>
              <a:rPr lang="en-GB" dirty="0"/>
              <a:t>Leverage the </a:t>
            </a:r>
            <a:r>
              <a:rPr lang="en-GB" b="1" dirty="0"/>
              <a:t>collective knowledge </a:t>
            </a:r>
            <a:r>
              <a:rPr lang="en-GB" dirty="0"/>
              <a:t>of the regulator:</a:t>
            </a:r>
          </a:p>
          <a:p>
            <a:pPr lvl="1"/>
            <a:r>
              <a:rPr lang="en-GB" dirty="0"/>
              <a:t>Regulator can use the reported breaches to gain insights</a:t>
            </a:r>
          </a:p>
          <a:p>
            <a:pPr lvl="1"/>
            <a:r>
              <a:rPr lang="en-GB" dirty="0"/>
              <a:t>Regulator can issue security advice to firms</a:t>
            </a:r>
          </a:p>
          <a:p>
            <a:pPr lvl="1"/>
            <a:r>
              <a:rPr lang="en-GB" dirty="0"/>
              <a:t>More efficient security investments can be made</a:t>
            </a:r>
          </a:p>
          <a:p>
            <a:pPr lvl="1"/>
            <a:r>
              <a:rPr lang="en-GB" dirty="0"/>
              <a:t>Over time, collective knowledge can drive down security costs</a:t>
            </a:r>
          </a:p>
        </p:txBody>
      </p:sp>
    </p:spTree>
    <p:extLst>
      <p:ext uri="{BB962C8B-B14F-4D97-AF65-F5344CB8AC3E}">
        <p14:creationId xmlns:p14="http://schemas.microsoft.com/office/powerpoint/2010/main" val="3725627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F6243-C8EC-4E28-B8B7-1EF7FD18CACE}"/>
              </a:ext>
            </a:extLst>
          </p:cNvPr>
          <p:cNvSpPr>
            <a:spLocks noGrp="1"/>
          </p:cNvSpPr>
          <p:nvPr>
            <p:ph type="title"/>
          </p:nvPr>
        </p:nvSpPr>
        <p:spPr/>
        <p:txBody>
          <a:bodyPr/>
          <a:lstStyle/>
          <a:p>
            <a:r>
              <a:rPr lang="en-GB" dirty="0"/>
              <a:t>Mandatory breach reporting laws</a:t>
            </a:r>
          </a:p>
        </p:txBody>
      </p:sp>
      <p:sp>
        <p:nvSpPr>
          <p:cNvPr id="3" name="Content Placeholder 2">
            <a:extLst>
              <a:ext uri="{FF2B5EF4-FFF2-40B4-BE49-F238E27FC236}">
                <a16:creationId xmlns:a16="http://schemas.microsoft.com/office/drawing/2014/main" id="{C75240F5-9A5A-43A3-BFB3-2AD2F9015926}"/>
              </a:ext>
            </a:extLst>
          </p:cNvPr>
          <p:cNvSpPr>
            <a:spLocks noGrp="1"/>
          </p:cNvSpPr>
          <p:nvPr>
            <p:ph idx="1"/>
          </p:nvPr>
        </p:nvSpPr>
        <p:spPr/>
        <p:txBody>
          <a:bodyPr>
            <a:normAutofit lnSpcReduction="10000"/>
          </a:bodyPr>
          <a:lstStyle/>
          <a:p>
            <a:r>
              <a:rPr lang="en-GB" dirty="0"/>
              <a:t>Mandatory breach reporting laws aim to </a:t>
            </a:r>
            <a:r>
              <a:rPr lang="en-GB" b="1" dirty="0"/>
              <a:t>increase costs </a:t>
            </a:r>
            <a:r>
              <a:rPr lang="en-GB" dirty="0"/>
              <a:t>for firms that have experienced security breaches:</a:t>
            </a:r>
          </a:p>
          <a:p>
            <a:pPr lvl="1"/>
            <a:r>
              <a:rPr lang="en-GB" dirty="0"/>
              <a:t>Disclosure (indirect) costs for firms that comply</a:t>
            </a:r>
          </a:p>
          <a:p>
            <a:pPr lvl="1"/>
            <a:r>
              <a:rPr lang="en-GB" dirty="0"/>
              <a:t>Possible sanctions for firms that don’t comply</a:t>
            </a:r>
          </a:p>
          <a:p>
            <a:r>
              <a:rPr lang="en-GB" dirty="0"/>
              <a:t>Firms can </a:t>
            </a:r>
            <a:r>
              <a:rPr lang="en-GB" b="1" dirty="0"/>
              <a:t>reduce the costs </a:t>
            </a:r>
            <a:r>
              <a:rPr lang="en-GB" dirty="0"/>
              <a:t>associated with mandatory breach reporting laws by avoiding a breach in the firm place:</a:t>
            </a:r>
          </a:p>
          <a:p>
            <a:pPr lvl="1"/>
            <a:r>
              <a:rPr lang="en-GB" dirty="0"/>
              <a:t>Improved security</a:t>
            </a:r>
          </a:p>
          <a:p>
            <a:pPr lvl="1"/>
            <a:r>
              <a:rPr lang="en-GB" dirty="0"/>
              <a:t>Increased security investment</a:t>
            </a:r>
          </a:p>
          <a:p>
            <a:r>
              <a:rPr lang="en-GB" dirty="0"/>
              <a:t>Mandatory breach reporting laws can be divided into two broad categories:</a:t>
            </a:r>
          </a:p>
          <a:p>
            <a:pPr marL="617220" lvl="1" indent="-342900">
              <a:buFont typeface="+mj-lt"/>
              <a:buAutoNum type="arabicPeriod"/>
            </a:pPr>
            <a:r>
              <a:rPr lang="en-GB" dirty="0"/>
              <a:t>Oblige firms to report breaches to affected individuals</a:t>
            </a:r>
          </a:p>
          <a:p>
            <a:pPr marL="617220" lvl="1" indent="-342900">
              <a:buFont typeface="+mj-lt"/>
              <a:buAutoNum type="arabicPeriod"/>
            </a:pPr>
            <a:r>
              <a:rPr lang="en-GB" dirty="0"/>
              <a:t>Oblige firms to report breaches to authorities</a:t>
            </a:r>
          </a:p>
          <a:p>
            <a:r>
              <a:rPr lang="en-GB" dirty="0"/>
              <a:t>Both forms have already been tried out:</a:t>
            </a:r>
          </a:p>
          <a:p>
            <a:pPr lvl="1"/>
            <a:r>
              <a:rPr lang="en-GB" dirty="0"/>
              <a:t>Some states in the US require firms to report breaches to affected individuals</a:t>
            </a:r>
          </a:p>
          <a:p>
            <a:pPr lvl="1"/>
            <a:r>
              <a:rPr lang="en-GB" dirty="0"/>
              <a:t>GDPR in EU mandates reporting breaches (in some sectors) to authorities</a:t>
            </a:r>
          </a:p>
        </p:txBody>
      </p:sp>
    </p:spTree>
    <p:extLst>
      <p:ext uri="{BB962C8B-B14F-4D97-AF65-F5344CB8AC3E}">
        <p14:creationId xmlns:p14="http://schemas.microsoft.com/office/powerpoint/2010/main" val="1386178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77089-CCBB-43AA-85A7-41C9CB692AAE}"/>
              </a:ext>
            </a:extLst>
          </p:cNvPr>
          <p:cNvSpPr>
            <a:spLocks noGrp="1"/>
          </p:cNvSpPr>
          <p:nvPr>
            <p:ph type="title"/>
          </p:nvPr>
        </p:nvSpPr>
        <p:spPr/>
        <p:txBody>
          <a:bodyPr/>
          <a:lstStyle/>
          <a:p>
            <a:r>
              <a:rPr lang="en-GB" dirty="0"/>
              <a:t>Compliance</a:t>
            </a:r>
          </a:p>
        </p:txBody>
      </p:sp>
      <p:sp>
        <p:nvSpPr>
          <p:cNvPr id="3" name="Content Placeholder 2">
            <a:extLst>
              <a:ext uri="{FF2B5EF4-FFF2-40B4-BE49-F238E27FC236}">
                <a16:creationId xmlns:a16="http://schemas.microsoft.com/office/drawing/2014/main" id="{96346312-61E5-4660-B152-CC667E7EB0B3}"/>
              </a:ext>
            </a:extLst>
          </p:cNvPr>
          <p:cNvSpPr>
            <a:spLocks noGrp="1"/>
          </p:cNvSpPr>
          <p:nvPr>
            <p:ph idx="1"/>
          </p:nvPr>
        </p:nvSpPr>
        <p:spPr/>
        <p:txBody>
          <a:bodyPr/>
          <a:lstStyle/>
          <a:p>
            <a:r>
              <a:rPr lang="en-GB" dirty="0"/>
              <a:t>How can firms be incentivised to comply with breach reporting regulation?</a:t>
            </a:r>
          </a:p>
          <a:p>
            <a:r>
              <a:rPr lang="en-GB" b="1" dirty="0"/>
              <a:t>Sanctions</a:t>
            </a:r>
            <a:r>
              <a:rPr lang="en-GB" dirty="0"/>
              <a:t> for firms who don’t comply</a:t>
            </a:r>
          </a:p>
          <a:p>
            <a:pPr lvl="1"/>
            <a:r>
              <a:rPr lang="en-GB" dirty="0"/>
              <a:t>How can you tell if a firm is complying?</a:t>
            </a:r>
          </a:p>
          <a:p>
            <a:r>
              <a:rPr lang="en-GB" dirty="0"/>
              <a:t>Random </a:t>
            </a:r>
            <a:r>
              <a:rPr lang="en-GB" b="1" dirty="0"/>
              <a:t>security audits </a:t>
            </a:r>
            <a:r>
              <a:rPr lang="en-GB" dirty="0"/>
              <a:t>for firms that haven’t reported a breach</a:t>
            </a:r>
          </a:p>
          <a:p>
            <a:r>
              <a:rPr lang="en-GB" dirty="0"/>
              <a:t>Regulator must carefully select:</a:t>
            </a:r>
          </a:p>
          <a:p>
            <a:pPr lvl="1"/>
            <a:r>
              <a:rPr lang="en-GB" dirty="0"/>
              <a:t>Probability of a firm being selected for an audit</a:t>
            </a:r>
          </a:p>
          <a:p>
            <a:pPr lvl="1"/>
            <a:r>
              <a:rPr lang="en-GB" dirty="0"/>
              <a:t>Severity of any sanctions</a:t>
            </a:r>
          </a:p>
          <a:p>
            <a:pPr lvl="1"/>
            <a:endParaRPr lang="en-GB" dirty="0"/>
          </a:p>
        </p:txBody>
      </p:sp>
    </p:spTree>
    <p:extLst>
      <p:ext uri="{BB962C8B-B14F-4D97-AF65-F5344CB8AC3E}">
        <p14:creationId xmlns:p14="http://schemas.microsoft.com/office/powerpoint/2010/main" val="1370381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AEAD1-816F-4C72-B210-A0CE8F9612EC}"/>
              </a:ext>
            </a:extLst>
          </p:cNvPr>
          <p:cNvSpPr>
            <a:spLocks noGrp="1"/>
          </p:cNvSpPr>
          <p:nvPr>
            <p:ph type="title"/>
          </p:nvPr>
        </p:nvSpPr>
        <p:spPr/>
        <p:txBody>
          <a:bodyPr/>
          <a:lstStyle/>
          <a:p>
            <a:r>
              <a:rPr lang="en-GB" dirty="0"/>
              <a:t>Mathematical Modelling</a:t>
            </a:r>
          </a:p>
        </p:txBody>
      </p:sp>
      <p:sp>
        <p:nvSpPr>
          <p:cNvPr id="3" name="Content Placeholder 2">
            <a:extLst>
              <a:ext uri="{FF2B5EF4-FFF2-40B4-BE49-F238E27FC236}">
                <a16:creationId xmlns:a16="http://schemas.microsoft.com/office/drawing/2014/main" id="{73F5506A-5210-4D1A-9AF9-F6AD0ED809BB}"/>
              </a:ext>
            </a:extLst>
          </p:cNvPr>
          <p:cNvSpPr>
            <a:spLocks noGrp="1"/>
          </p:cNvSpPr>
          <p:nvPr>
            <p:ph idx="1"/>
          </p:nvPr>
        </p:nvSpPr>
        <p:spPr/>
        <p:txBody>
          <a:bodyPr/>
          <a:lstStyle/>
          <a:p>
            <a:r>
              <a:rPr lang="en-GB" dirty="0"/>
              <a:t>The authors propose a mathematic model to analyse the impact of adjusting the sanction severity and audit probability</a:t>
            </a:r>
          </a:p>
          <a:p>
            <a:r>
              <a:rPr lang="en-GB" dirty="0"/>
              <a:t>The model was a </a:t>
            </a:r>
            <a:r>
              <a:rPr lang="en-GB" b="1" dirty="0"/>
              <a:t>principal-agent</a:t>
            </a:r>
            <a:r>
              <a:rPr lang="en-GB" dirty="0"/>
              <a:t> model:</a:t>
            </a:r>
          </a:p>
          <a:p>
            <a:pPr lvl="1"/>
            <a:r>
              <a:rPr lang="en-GB" dirty="0"/>
              <a:t>Principal is the regulator/authority</a:t>
            </a:r>
          </a:p>
          <a:p>
            <a:pPr lvl="1"/>
            <a:r>
              <a:rPr lang="en-GB" dirty="0"/>
              <a:t>Agents are the firms</a:t>
            </a:r>
          </a:p>
          <a:p>
            <a:r>
              <a:rPr lang="en-GB" dirty="0"/>
              <a:t>The model has three key components:</a:t>
            </a:r>
          </a:p>
          <a:p>
            <a:pPr marL="617220" lvl="1" indent="-342900">
              <a:buFont typeface="+mj-lt"/>
              <a:buAutoNum type="arabicPeriod"/>
            </a:pPr>
            <a:r>
              <a:rPr lang="en-GB" dirty="0"/>
              <a:t>Model for security investment and security interdependence between firms</a:t>
            </a:r>
          </a:p>
          <a:p>
            <a:pPr marL="617220" lvl="1" indent="-342900">
              <a:buFont typeface="+mj-lt"/>
              <a:buAutoNum type="arabicPeriod"/>
            </a:pPr>
            <a:r>
              <a:rPr lang="en-GB" dirty="0"/>
              <a:t>Formalization of mandatory security breach reporting to authorities</a:t>
            </a:r>
          </a:p>
          <a:p>
            <a:pPr marL="617220" lvl="1" indent="-342900">
              <a:buFont typeface="+mj-lt"/>
              <a:buAutoNum type="arabicPeriod"/>
            </a:pPr>
            <a:r>
              <a:rPr lang="en-GB" dirty="0"/>
              <a:t>Formalization of security audits</a:t>
            </a:r>
          </a:p>
          <a:p>
            <a:r>
              <a:rPr lang="en-GB" dirty="0"/>
              <a:t>A </a:t>
            </a:r>
            <a:r>
              <a:rPr lang="en-GB" b="1" dirty="0"/>
              <a:t>game theoretic </a:t>
            </a:r>
            <a:r>
              <a:rPr lang="en-GB" dirty="0"/>
              <a:t>approach is taken to analysing the “social optima” of breach reporting:</a:t>
            </a:r>
          </a:p>
          <a:p>
            <a:pPr lvl="1"/>
            <a:r>
              <a:rPr lang="en-GB" dirty="0"/>
              <a:t>Under what conditions are the greatest benefits to society derived?</a:t>
            </a:r>
          </a:p>
        </p:txBody>
      </p:sp>
    </p:spTree>
    <p:extLst>
      <p:ext uri="{BB962C8B-B14F-4D97-AF65-F5344CB8AC3E}">
        <p14:creationId xmlns:p14="http://schemas.microsoft.com/office/powerpoint/2010/main" val="18558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36F77-A18E-43F1-BCA2-9DF9DC3B2BBE}"/>
              </a:ext>
            </a:extLst>
          </p:cNvPr>
          <p:cNvSpPr>
            <a:spLocks noGrp="1"/>
          </p:cNvSpPr>
          <p:nvPr>
            <p:ph type="title"/>
          </p:nvPr>
        </p:nvSpPr>
        <p:spPr/>
        <p:txBody>
          <a:bodyPr/>
          <a:lstStyle/>
          <a:p>
            <a:r>
              <a:rPr lang="en-GB" dirty="0"/>
              <a:t>Findings from the model</a:t>
            </a:r>
          </a:p>
        </p:txBody>
      </p:sp>
      <p:sp>
        <p:nvSpPr>
          <p:cNvPr id="3" name="Content Placeholder 2">
            <a:extLst>
              <a:ext uri="{FF2B5EF4-FFF2-40B4-BE49-F238E27FC236}">
                <a16:creationId xmlns:a16="http://schemas.microsoft.com/office/drawing/2014/main" id="{C12916ED-4AFB-4AAA-8C7F-93E9BDA245A6}"/>
              </a:ext>
            </a:extLst>
          </p:cNvPr>
          <p:cNvSpPr>
            <a:spLocks noGrp="1"/>
          </p:cNvSpPr>
          <p:nvPr>
            <p:ph idx="1"/>
          </p:nvPr>
        </p:nvSpPr>
        <p:spPr/>
        <p:txBody>
          <a:bodyPr/>
          <a:lstStyle/>
          <a:p>
            <a:r>
              <a:rPr lang="en-GB" dirty="0"/>
              <a:t>When a firm experiences a security breach, they have two options:</a:t>
            </a:r>
          </a:p>
          <a:p>
            <a:pPr lvl="1"/>
            <a:r>
              <a:rPr lang="en-GB" b="1" dirty="0"/>
              <a:t>Report breach </a:t>
            </a:r>
            <a:r>
              <a:rPr lang="en-GB" dirty="0"/>
              <a:t>to regulator and suffer any disclosure costs</a:t>
            </a:r>
          </a:p>
          <a:p>
            <a:pPr lvl="1"/>
            <a:r>
              <a:rPr lang="en-GB" b="1" dirty="0"/>
              <a:t>Cover up breach</a:t>
            </a:r>
            <a:r>
              <a:rPr lang="en-GB" dirty="0"/>
              <a:t> to avoid disclosure costs</a:t>
            </a:r>
          </a:p>
          <a:p>
            <a:r>
              <a:rPr lang="en-GB" dirty="0"/>
              <a:t>Firms that choose to cover up the breach can experience one of two outcomes:</a:t>
            </a:r>
          </a:p>
          <a:p>
            <a:pPr lvl="1"/>
            <a:r>
              <a:rPr lang="en-GB" dirty="0"/>
              <a:t>Successfully cover up breach and </a:t>
            </a:r>
            <a:r>
              <a:rPr lang="en-GB" b="1" dirty="0"/>
              <a:t>avoid</a:t>
            </a:r>
            <a:r>
              <a:rPr lang="en-GB" dirty="0"/>
              <a:t> disclosure costs</a:t>
            </a:r>
          </a:p>
          <a:p>
            <a:pPr lvl="1"/>
            <a:r>
              <a:rPr lang="en-GB" dirty="0"/>
              <a:t>Security audit discovers breach and firm now faces disclosure costs </a:t>
            </a:r>
            <a:r>
              <a:rPr lang="en-GB" b="1" dirty="0"/>
              <a:t>and</a:t>
            </a:r>
            <a:r>
              <a:rPr lang="en-GB" dirty="0"/>
              <a:t> sanctions</a:t>
            </a:r>
          </a:p>
          <a:p>
            <a:r>
              <a:rPr lang="en-GB" dirty="0"/>
              <a:t>Firms are likely to comply when the disclosure costs are less then sanctions</a:t>
            </a:r>
          </a:p>
          <a:p>
            <a:r>
              <a:rPr lang="en-GB" dirty="0"/>
              <a:t>Firms are likely to try to cover up the breach when the expected disclosure costs are higher then sanctions</a:t>
            </a:r>
          </a:p>
        </p:txBody>
      </p:sp>
    </p:spTree>
    <p:extLst>
      <p:ext uri="{BB962C8B-B14F-4D97-AF65-F5344CB8AC3E}">
        <p14:creationId xmlns:p14="http://schemas.microsoft.com/office/powerpoint/2010/main" val="3353253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riginal 5_01_Win32" id="{77344C68-A3F1-476B-8680-97D7F429B46B}" vid="{89780073-58E8-4DFF-BF29-BA99F805284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37651BA-F45C-4845-9AB3-E0A65B39F5E1}">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CDB58277-F8DF-46FF-84EC-EF41B835E69F}">
  <ds:schemaRefs>
    <ds:schemaRef ds:uri="http://schemas.microsoft.com/sharepoint/v3/contenttype/forms"/>
  </ds:schemaRefs>
</ds:datastoreItem>
</file>

<file path=customXml/itemProps3.xml><?xml version="1.0" encoding="utf-8"?>
<ds:datastoreItem xmlns:ds="http://schemas.openxmlformats.org/officeDocument/2006/customXml" ds:itemID="{2D276E62-80A3-44DD-9BCC-97ED2B99B5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{7AF7C5FD-47F7-4092-95E7-F6970DEA97F9}tf78438558_win32</Template>
  <TotalTime>329</TotalTime>
  <Words>1146</Words>
  <Application>Microsoft Office PowerPoint</Application>
  <PresentationFormat>Widescreen</PresentationFormat>
  <Paragraphs>119</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Century Gothic</vt:lpstr>
      <vt:lpstr>Garamond</vt:lpstr>
      <vt:lpstr>SavonVTI</vt:lpstr>
      <vt:lpstr>Economics of Mandatory Cybersecurity Breach Reporting</vt:lpstr>
      <vt:lpstr>Economics of Mandatory Cybersecurity Breach Reporting</vt:lpstr>
      <vt:lpstr>Definitions</vt:lpstr>
      <vt:lpstr>Why mandate breach reporting?</vt:lpstr>
      <vt:lpstr>Benefits of mandatory breach reporting</vt:lpstr>
      <vt:lpstr>Mandatory breach reporting laws</vt:lpstr>
      <vt:lpstr>Compliance</vt:lpstr>
      <vt:lpstr>Mathematical Modelling</vt:lpstr>
      <vt:lpstr>Findings from the model</vt:lpstr>
      <vt:lpstr>Findings from the model (continued)</vt:lpstr>
      <vt:lpstr>Conclusions from the model</vt:lpstr>
      <vt:lpstr>Critique</vt:lpstr>
      <vt:lpstr>Praise</vt:lpstr>
      <vt:lpstr>Critical Systems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Economics of Mandatory Cybersecurity Breach Reporting</dc:title>
  <dc:creator>Jamie Munro</dc:creator>
  <cp:lastModifiedBy>Jamie Munro</cp:lastModifiedBy>
  <cp:revision>8</cp:revision>
  <dcterms:created xsi:type="dcterms:W3CDTF">2021-11-22T22:39:51Z</dcterms:created>
  <dcterms:modified xsi:type="dcterms:W3CDTF">2021-11-26T14:18:17Z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